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A58"/>
    <a:srgbClr val="014F80"/>
    <a:srgbClr val="BDD7EF"/>
    <a:srgbClr val="1B7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701"/>
    <p:restoredTop sz="94666"/>
  </p:normalViewPr>
  <p:slideViewPr>
    <p:cSldViewPr snapToGrid="0" snapToObjects="1">
      <p:cViewPr varScale="1">
        <p:scale>
          <a:sx n="123" d="100"/>
          <a:sy n="123" d="100"/>
        </p:scale>
        <p:origin x="15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46B4-250A-0345-A00C-5572BB2FF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E37004-8152-A349-BF5F-18E1A6FBD5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93173-C002-054F-9FAA-75F2BA85E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F9C55-360D-1647-AD6A-D8143D0ED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9F92D-70D7-E746-96D2-255D9FDB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8940-1DC1-1A44-9849-789117866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D1253A-7FBA-124C-81A2-C26B05315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0695B-7CF7-6F4B-A388-E2CEBD556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33B94-AF08-114A-AB98-A88E7E4C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3B288-420B-4E45-8ABC-604E69C8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9C6ADF-A972-A348-8377-2C9ABBA90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D4AB-0EE5-5F4B-9CC6-4AD0A37E0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13490-2AB6-8543-AAFB-8652D91E3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F0CDF-BED4-754F-BF2D-B975DEAC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6D0F7-F870-7B4D-94EF-9669A8213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5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1590-CC85-084F-B7B7-D70E53DD7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606AE-9BA5-8B4F-A2CB-24E9A5BB4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097F7-4B89-074A-B260-F4F643E8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0CD3B-CCD6-394B-A2B8-5CCD85C5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3337D-D32B-4040-89A6-2FB39FAB2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3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E6A5E-2313-5241-A33B-BC03ED579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42CC5-E565-BF4A-8497-AC41DC04B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A24B0-A775-B044-814E-FD74B0383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2735D-D444-724C-BE30-1F445765C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73BCB-1C61-244F-BBF6-46E27ED21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9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C5C7-B463-174F-B56C-D2BD3C718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E8802-08DF-DC46-B3B8-0914C4A84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64F47-8145-B04D-8FFC-86371E85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BE2FB-3EAA-5A4B-91BE-1F5524580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59657-B7D8-7140-9071-DCED6BE7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69946-341A-2C41-9884-C0224580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5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121D-D357-AE40-A3BE-49CBBE3AF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FA7CC-5210-7045-A183-3383F30DC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A1E4C-0321-D949-B5BD-36586A402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03568F-C7CD-E649-A5AA-5C4501A41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CDA98-E59A-9740-9F27-5F6ED157D8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E5FE6E-0FAF-1248-B189-48EDC191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A2A144-0290-154B-A26B-07E0660DC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4BA796-1C69-5E41-BC39-289A769D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31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3E96C-3295-8642-8DD6-25C419A43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A5E37-301A-D648-B4ED-369CC720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298C3-E85A-AC44-8355-BF8FA39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4A58D-B593-DD46-8815-9EC2A581E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7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889B28-B52E-AB42-9CE6-A43F216E1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C26D2A-8C1E-C94A-85E6-74238B275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9C717-F3BE-B341-8BCE-285B58892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4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77AB8-D45F-6747-9BB6-AC4F43712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70042-636B-6B4C-8A19-DDB933456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FADB-9DA9-8241-9FD2-B9FDB490E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D0F84-01DD-2A41-B1C2-F151EE928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8D53E-D397-B94B-92A2-9CB6C1868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A172A-1F6F-C54D-8239-0D741067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4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B1DF-0BE4-5D4E-B384-707962EB7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34EDC5-FB3D-2747-B1B0-68FA230708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B6507-F783-9545-BCEC-189A777F2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0B677-60D5-E74A-B220-EE1E133E1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10EEB-5A01-C549-8C9F-9E37E078F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EA670-AFA0-E443-84DF-A3397E3D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3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93C4E6-15CB-7145-B179-EDBB7EEE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9B21A-DB37-2942-8655-71B18CB5D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FB61F-765E-6B44-9C39-BA6E66BF3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61518-F357-4347-BA01-0C3F210BCA12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4DC56-1AD3-1041-80C2-30A5AC8F5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1CBBF-904D-FB48-AD71-8B7664D37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9437D-2A4D-8245-B627-35A0646C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5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1">
            <a:extLst>
              <a:ext uri="{FF2B5EF4-FFF2-40B4-BE49-F238E27FC236}">
                <a16:creationId xmlns:a16="http://schemas.microsoft.com/office/drawing/2014/main" id="{FCD761D2-A487-B241-88D5-D1330730F01D}"/>
              </a:ext>
            </a:extLst>
          </p:cNvPr>
          <p:cNvSpPr txBox="1">
            <a:spLocks/>
          </p:cNvSpPr>
          <p:nvPr/>
        </p:nvSpPr>
        <p:spPr bwMode="auto">
          <a:xfrm>
            <a:off x="7124786" y="11990173"/>
            <a:ext cx="553085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F396C"/>
                </a:solidFill>
                <a:effectLst/>
                <a:ea typeface="Arial" panose="020B0604020202020204" pitchFamily="34" charset="0"/>
              </a:rPr>
              <a:t> </a:t>
            </a: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F396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SUSTAINABLE ENERGY &amp; ENVIRONMENTAL SYSTEMS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0F396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T. Kirchstetter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1" u="none" strike="noStrike" cap="none" normalizeH="0" baseline="0">
                <a:ln>
                  <a:noFill/>
                </a:ln>
                <a:solidFill>
                  <a:srgbClr val="0F396C"/>
                </a:solidFill>
                <a:effectLst/>
                <a:latin typeface="Helvetica Neue" panose="02000503000000020004" pitchFamily="2" charset="0"/>
                <a:ea typeface="Arial" panose="020B0604020202020204" pitchFamily="34" charset="0"/>
              </a:rPr>
              <a:t>Division Director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7FC3FA13-E609-B343-B8F6-C3F12C5E0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411" y="155509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09096E6-012F-7A4B-B982-0DE908DCD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91678"/>
              </p:ext>
            </p:extLst>
          </p:nvPr>
        </p:nvGraphicFramePr>
        <p:xfrm>
          <a:off x="644951" y="3303237"/>
          <a:ext cx="1743649" cy="142212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43649">
                  <a:extLst>
                    <a:ext uri="{9D8B030D-6E8A-4147-A177-3AD203B41FA5}">
                      <a16:colId xmlns:a16="http://schemas.microsoft.com/office/drawing/2014/main" val="1995579681"/>
                    </a:ext>
                  </a:extLst>
                </a:gridCol>
              </a:tblGrid>
              <a:tr h="688126">
                <a:tc>
                  <a:txBody>
                    <a:bodyPr/>
                    <a:lstStyle/>
                    <a:p>
                      <a:pPr marL="0" marR="0" lvl="0" indent="15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APPLIED ENERGY MATERIALS GROUP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A71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546562"/>
                  </a:ext>
                </a:extLst>
              </a:tr>
              <a:tr h="734001">
                <a:tc>
                  <a:txBody>
                    <a:bodyPr/>
                    <a:lstStyle/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 dirty="0">
                          <a:solidFill>
                            <a:srgbClr val="0F396C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G. Liu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200" i="1" dirty="0">
                          <a:solidFill>
                            <a:srgbClr val="0F396C"/>
                          </a:solidFill>
                          <a:latin typeface="Helvetica Neue" panose="02000503000000020004" pitchFamily="2" charset="0"/>
                          <a:ea typeface="Arial" panose="020B0604020202020204" pitchFamily="34" charset="0"/>
                        </a:rPr>
                        <a:t>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56885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E96BD0C-CD49-874C-9013-F166CCEC21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843630"/>
              </p:ext>
            </p:extLst>
          </p:nvPr>
        </p:nvGraphicFramePr>
        <p:xfrm>
          <a:off x="644951" y="445029"/>
          <a:ext cx="10880742" cy="267362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720185">
                  <a:extLst>
                    <a:ext uri="{9D8B030D-6E8A-4147-A177-3AD203B41FA5}">
                      <a16:colId xmlns:a16="http://schemas.microsoft.com/office/drawing/2014/main" val="1995579681"/>
                    </a:ext>
                  </a:extLst>
                </a:gridCol>
                <a:gridCol w="2720185">
                  <a:extLst>
                    <a:ext uri="{9D8B030D-6E8A-4147-A177-3AD203B41FA5}">
                      <a16:colId xmlns:a16="http://schemas.microsoft.com/office/drawing/2014/main" val="3911374689"/>
                    </a:ext>
                  </a:extLst>
                </a:gridCol>
                <a:gridCol w="2720186">
                  <a:extLst>
                    <a:ext uri="{9D8B030D-6E8A-4147-A177-3AD203B41FA5}">
                      <a16:colId xmlns:a16="http://schemas.microsoft.com/office/drawing/2014/main" val="3395494761"/>
                    </a:ext>
                  </a:extLst>
                </a:gridCol>
                <a:gridCol w="2720186">
                  <a:extLst>
                    <a:ext uri="{9D8B030D-6E8A-4147-A177-3AD203B41FA5}">
                      <a16:colId xmlns:a16="http://schemas.microsoft.com/office/drawing/2014/main" val="56539281"/>
                    </a:ext>
                  </a:extLst>
                </a:gridCol>
              </a:tblGrid>
              <a:tr h="960327">
                <a:tc gridSpan="4">
                  <a:txBody>
                    <a:bodyPr/>
                    <a:lstStyle/>
                    <a:p>
                      <a:pPr marL="2413000" lvl="0" indent="0" eaLnBrk="0" fontAlgn="base" hangingPunct="0">
                        <a:lnSpc>
                          <a:spcPts val="2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/>
                      </a:pPr>
                      <a:endParaRPr lang="en-US" altLang="en-US" sz="1800" b="0" i="0" dirty="0">
                        <a:solidFill>
                          <a:srgbClr val="043A59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546562"/>
                  </a:ext>
                </a:extLst>
              </a:tr>
              <a:tr h="571099">
                <a:tc gridSpan="4">
                  <a:txBody>
                    <a:bodyPr/>
                    <a:lstStyle/>
                    <a:p>
                      <a:pPr lvl="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R. KOSTECKI</a:t>
                      </a:r>
                    </a:p>
                    <a:p>
                      <a:pPr lvl="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200" b="1" i="1" dirty="0">
                          <a:solidFill>
                            <a:schemeClr val="bg1"/>
                          </a:solidFill>
                          <a:latin typeface="Arial-BoldItalicMT"/>
                          <a:ea typeface="Arial" panose="020B0604020202020204" pitchFamily="34" charset="0"/>
                        </a:rPr>
                        <a:t>Director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43A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56885"/>
                  </a:ext>
                </a:extLst>
              </a:tr>
              <a:tr h="571099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</a:t>
                      </a:r>
                      <a:r>
                        <a:rPr lang="en-US" altLang="en-US" sz="14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+mn-cs"/>
                        </a:rPr>
                        <a:t>. </a:t>
                      </a: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BOETTCHER</a:t>
                      </a:r>
                      <a:endParaRPr lang="en-US" altLang="en-US" sz="14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Research Deputy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43A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V. </a:t>
                      </a:r>
                      <a:r>
                        <a:rPr lang="en-US" altLang="en-US" sz="1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ZORBA</a:t>
                      </a:r>
                      <a:endParaRPr lang="en-US" alt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Operations Deputy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43A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895229"/>
                  </a:ext>
                </a:extLst>
              </a:tr>
              <a:tr h="5710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kern="1200" dirty="0">
                          <a:solidFill>
                            <a:srgbClr val="043A58"/>
                          </a:solidFill>
                          <a:latin typeface="Arial" panose="020B0604020202020204" pitchFamily="34" charset="0"/>
                          <a:cs typeface="+mn-cs"/>
                        </a:rPr>
                        <a:t>M. </a:t>
                      </a:r>
                      <a:r>
                        <a:rPr lang="en-US" sz="1400" b="1" kern="1200" dirty="0">
                          <a:solidFill>
                            <a:srgbClr val="043A58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MINAMIHARA</a:t>
                      </a:r>
                      <a:endParaRPr lang="en-US" altLang="en-US" sz="1400" b="1" kern="1200" dirty="0">
                        <a:solidFill>
                          <a:srgbClr val="043A58"/>
                        </a:solidFill>
                        <a:latin typeface="Arial" panose="020B0604020202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i="1" dirty="0">
                          <a:solidFill>
                            <a:srgbClr val="043A58"/>
                          </a:solidFill>
                          <a:latin typeface="Arial" panose="020B0604020202020204" pitchFamily="34" charset="0"/>
                        </a:rPr>
                        <a:t>Principal Supervisor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43A5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DC5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6409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E570345-2064-3C4B-B835-F72B24D8B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253072"/>
              </p:ext>
            </p:extLst>
          </p:nvPr>
        </p:nvGraphicFramePr>
        <p:xfrm>
          <a:off x="2465990" y="3303237"/>
          <a:ext cx="1743649" cy="144410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43649">
                  <a:extLst>
                    <a:ext uri="{9D8B030D-6E8A-4147-A177-3AD203B41FA5}">
                      <a16:colId xmlns:a16="http://schemas.microsoft.com/office/drawing/2014/main" val="1995579681"/>
                    </a:ext>
                  </a:extLst>
                </a:gridCol>
              </a:tblGrid>
              <a:tr h="710103">
                <a:tc>
                  <a:txBody>
                    <a:bodyPr/>
                    <a:lstStyle/>
                    <a:p>
                      <a:pPr marL="0" marR="0" lvl="0" indent="15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ENERGY CONVERSION GROUP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A71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546562"/>
                  </a:ext>
                </a:extLst>
              </a:tr>
              <a:tr h="734001">
                <a:tc>
                  <a:txBody>
                    <a:bodyPr/>
                    <a:lstStyle/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 dirty="0">
                          <a:solidFill>
                            <a:srgbClr val="0F396C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A. Weber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200" i="1" dirty="0">
                          <a:solidFill>
                            <a:srgbClr val="0F396C"/>
                          </a:solidFill>
                          <a:latin typeface="Helvetica Neue" panose="02000503000000020004" pitchFamily="2" charset="0"/>
                          <a:ea typeface="Arial" panose="020B0604020202020204" pitchFamily="34" charset="0"/>
                        </a:rPr>
                        <a:t>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56885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082212A-507D-4D4A-8498-F8634F7B3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325766"/>
              </p:ext>
            </p:extLst>
          </p:nvPr>
        </p:nvGraphicFramePr>
        <p:xfrm>
          <a:off x="4287029" y="3303237"/>
          <a:ext cx="1743649" cy="142212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43649">
                  <a:extLst>
                    <a:ext uri="{9D8B030D-6E8A-4147-A177-3AD203B41FA5}">
                      <a16:colId xmlns:a16="http://schemas.microsoft.com/office/drawing/2014/main" val="1995579681"/>
                    </a:ext>
                  </a:extLst>
                </a:gridCol>
              </a:tblGrid>
              <a:tr h="688126">
                <a:tc>
                  <a:txBody>
                    <a:bodyPr/>
                    <a:lstStyle/>
                    <a:p>
                      <a:pPr marL="0" marR="0" lvl="0" indent="15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ENERGY STORAGE GROUP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A71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546562"/>
                  </a:ext>
                </a:extLst>
              </a:tr>
              <a:tr h="734001">
                <a:tc>
                  <a:txBody>
                    <a:bodyPr/>
                    <a:lstStyle/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 dirty="0">
                          <a:solidFill>
                            <a:srgbClr val="0F396C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V. Battaglia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200" i="1" dirty="0">
                          <a:solidFill>
                            <a:srgbClr val="0F396C"/>
                          </a:solidFill>
                          <a:latin typeface="Helvetica Neue" panose="02000503000000020004" pitchFamily="2" charset="0"/>
                          <a:ea typeface="Arial" panose="020B0604020202020204" pitchFamily="34" charset="0"/>
                        </a:rPr>
                        <a:t>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5688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0B4B8711-7898-A543-9F70-98ADF7F90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982397"/>
              </p:ext>
            </p:extLst>
          </p:nvPr>
        </p:nvGraphicFramePr>
        <p:xfrm>
          <a:off x="6108068" y="3303237"/>
          <a:ext cx="1743649" cy="142212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43649">
                  <a:extLst>
                    <a:ext uri="{9D8B030D-6E8A-4147-A177-3AD203B41FA5}">
                      <a16:colId xmlns:a16="http://schemas.microsoft.com/office/drawing/2014/main" val="1995579681"/>
                    </a:ext>
                  </a:extLst>
                </a:gridCol>
              </a:tblGrid>
              <a:tr h="688126">
                <a:tc>
                  <a:txBody>
                    <a:bodyPr/>
                    <a:lstStyle/>
                    <a:p>
                      <a:pPr marL="0" marR="0" lvl="0" indent="15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THERMAL ENERGY GROUP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A71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546562"/>
                  </a:ext>
                </a:extLst>
              </a:tr>
              <a:tr h="734001">
                <a:tc>
                  <a:txBody>
                    <a:bodyPr/>
                    <a:lstStyle/>
                    <a:p>
                      <a:pPr marL="0" lvl="0" indent="1588" algn="ctr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 kern="1200" dirty="0">
                          <a:solidFill>
                            <a:srgbClr val="0F39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S. Kaur</a:t>
                      </a:r>
                    </a:p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200" i="1" dirty="0">
                          <a:solidFill>
                            <a:srgbClr val="0F396C"/>
                          </a:solidFill>
                          <a:latin typeface="Helvetica Neue" panose="02000503000000020004" pitchFamily="2" charset="0"/>
                          <a:ea typeface="Arial" panose="020B0604020202020204" pitchFamily="34" charset="0"/>
                        </a:rPr>
                        <a:t>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5688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2FE14F2-BEF2-D248-B7B9-1CA381E8A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591979"/>
              </p:ext>
            </p:extLst>
          </p:nvPr>
        </p:nvGraphicFramePr>
        <p:xfrm>
          <a:off x="7929107" y="3303237"/>
          <a:ext cx="1743649" cy="142212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43649">
                  <a:extLst>
                    <a:ext uri="{9D8B030D-6E8A-4147-A177-3AD203B41FA5}">
                      <a16:colId xmlns:a16="http://schemas.microsoft.com/office/drawing/2014/main" val="1995579681"/>
                    </a:ext>
                  </a:extLst>
                </a:gridCol>
              </a:tblGrid>
              <a:tr h="688126">
                <a:tc>
                  <a:txBody>
                    <a:bodyPr/>
                    <a:lstStyle/>
                    <a:p>
                      <a:pPr marL="0" marR="0" lvl="0" indent="15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GRID INTEGRATION GROUP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A71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546562"/>
                  </a:ext>
                </a:extLst>
              </a:tr>
              <a:tr h="734001">
                <a:tc>
                  <a:txBody>
                    <a:bodyPr/>
                    <a:lstStyle/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 dirty="0">
                          <a:solidFill>
                            <a:srgbClr val="0F396C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D. Black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200" i="1" dirty="0">
                          <a:solidFill>
                            <a:srgbClr val="0F396C"/>
                          </a:solidFill>
                          <a:latin typeface="Helvetica Neue" panose="02000503000000020004" pitchFamily="2" charset="0"/>
                          <a:ea typeface="Arial" panose="020B0604020202020204" pitchFamily="34" charset="0"/>
                        </a:rPr>
                        <a:t>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5688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90C9D366-2A6D-F640-9A70-B4CD5FBE2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37227"/>
              </p:ext>
            </p:extLst>
          </p:nvPr>
        </p:nvGraphicFramePr>
        <p:xfrm>
          <a:off x="9750146" y="3303237"/>
          <a:ext cx="1743649" cy="142212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43649">
                  <a:extLst>
                    <a:ext uri="{9D8B030D-6E8A-4147-A177-3AD203B41FA5}">
                      <a16:colId xmlns:a16="http://schemas.microsoft.com/office/drawing/2014/main" val="1995579681"/>
                    </a:ext>
                  </a:extLst>
                </a:gridCol>
              </a:tblGrid>
              <a:tr h="688126">
                <a:tc>
                  <a:txBody>
                    <a:bodyPr/>
                    <a:lstStyle/>
                    <a:p>
                      <a:pPr marL="0" marR="0" lvl="0" indent="15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LASER TECHNOLOGIES GROUP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A71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546562"/>
                  </a:ext>
                </a:extLst>
              </a:tr>
              <a:tr h="734001">
                <a:tc>
                  <a:txBody>
                    <a:bodyPr/>
                    <a:lstStyle/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 dirty="0">
                          <a:solidFill>
                            <a:srgbClr val="0F396C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V. Zorba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lvl="0" indent="1588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200" i="1" dirty="0">
                          <a:solidFill>
                            <a:srgbClr val="0F396C"/>
                          </a:solidFill>
                          <a:latin typeface="Helvetica Neue" panose="02000503000000020004" pitchFamily="2" charset="0"/>
                          <a:ea typeface="Arial" panose="020B0604020202020204" pitchFamily="34" charset="0"/>
                        </a:rPr>
                        <a:t>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56885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E75BDCC0-6F75-572A-1613-67B052F82EFA}"/>
              </a:ext>
            </a:extLst>
          </p:cNvPr>
          <p:cNvGrpSpPr/>
          <p:nvPr/>
        </p:nvGrpSpPr>
        <p:grpSpPr>
          <a:xfrm>
            <a:off x="3028393" y="640815"/>
            <a:ext cx="6135215" cy="560059"/>
            <a:chOff x="3912794" y="620033"/>
            <a:chExt cx="6135215" cy="560059"/>
          </a:xfrm>
        </p:grpSpPr>
        <p:pic>
          <p:nvPicPr>
            <p:cNvPr id="3" name="Picture 2" descr="A logo with white text&#10;&#10;AI-generated content may be incorrect.">
              <a:extLst>
                <a:ext uri="{FF2B5EF4-FFF2-40B4-BE49-F238E27FC236}">
                  <a16:creationId xmlns:a16="http://schemas.microsoft.com/office/drawing/2014/main" id="{298A38D9-0FAB-1466-0DD6-FDB71FCD0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12794" y="620033"/>
              <a:ext cx="1038312" cy="560059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149DD58-43EE-21B3-4203-C3FB48D67888}"/>
                </a:ext>
              </a:extLst>
            </p:cNvPr>
            <p:cNvSpPr txBox="1"/>
            <p:nvPr/>
          </p:nvSpPr>
          <p:spPr>
            <a:xfrm>
              <a:off x="5017627" y="719139"/>
              <a:ext cx="5030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A303B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ENERGY TECHNOLOGIES &amp; SYSTEMS DIVISION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9988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6577</TotalTime>
  <Words>78</Words>
  <Application>Microsoft Macintosh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Arial-BoldItalicMT</vt:lpstr>
      <vt:lpstr>Calibri</vt:lpstr>
      <vt:lpstr>Calibri Light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Tracy Wines</cp:lastModifiedBy>
  <cp:revision>19</cp:revision>
  <dcterms:created xsi:type="dcterms:W3CDTF">2019-06-27T22:36:45Z</dcterms:created>
  <dcterms:modified xsi:type="dcterms:W3CDTF">2026-01-12T14:24:12Z</dcterms:modified>
</cp:coreProperties>
</file>